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4" r:id="rId3"/>
    <p:sldId id="257" r:id="rId4"/>
    <p:sldId id="261" r:id="rId5"/>
    <p:sldId id="262" r:id="rId6"/>
    <p:sldId id="26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Allister, Jennifer" initials="MJ"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307" autoAdjust="0"/>
    <p:restoredTop sz="94660"/>
  </p:normalViewPr>
  <p:slideViewPr>
    <p:cSldViewPr>
      <p:cViewPr varScale="1">
        <p:scale>
          <a:sx n="68" d="100"/>
          <a:sy n="68" d="100"/>
        </p:scale>
        <p:origin x="-91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F27186-68FE-4183-8374-9AE3410E12E0}" type="datetimeFigureOut">
              <a:rPr lang="en-GB" smtClean="0"/>
              <a:pPr/>
              <a:t>24/07/2018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2B92C-D6FE-4155-B4AE-796784BBC0C4}" type="slidenum">
              <a:rPr lang="en-GB" smtClean="0"/>
              <a:pPr/>
              <a:t>‹#›</a:t>
            </a:fld>
            <a:endParaRPr lang="en-GB"/>
          </a:p>
        </p:txBody>
      </p:sp>
    </p:spTree>
    <p:extLst>
      <p:ext uri="{BB962C8B-B14F-4D97-AF65-F5344CB8AC3E}">
        <p14:creationId xmlns:p14="http://schemas.microsoft.com/office/powerpoint/2010/main" val="295524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Getting Show Ready!  Washing Your Valais </a:t>
            </a:r>
            <a:r>
              <a:rPr lang="en-GB" dirty="0" err="1" smtClean="0"/>
              <a:t>Blacknose</a:t>
            </a:r>
            <a:r>
              <a:rPr lang="en-GB" baseline="0" dirty="0" smtClean="0"/>
              <a:t> - TIPS</a:t>
            </a:r>
            <a:endParaRPr lang="en-GB" dirty="0"/>
          </a:p>
        </p:txBody>
      </p:sp>
      <p:sp>
        <p:nvSpPr>
          <p:cNvPr id="4" name="Slide Number Placeholder 3"/>
          <p:cNvSpPr>
            <a:spLocks noGrp="1"/>
          </p:cNvSpPr>
          <p:nvPr>
            <p:ph type="sldNum" sz="quarter" idx="10"/>
          </p:nvPr>
        </p:nvSpPr>
        <p:spPr/>
        <p:txBody>
          <a:bodyPr/>
          <a:lstStyle/>
          <a:p>
            <a:fld id="{7EA2B92C-D6FE-4155-B4AE-796784BBC0C4}" type="slidenum">
              <a:rPr lang="en-GB" smtClean="0"/>
              <a:pPr/>
              <a:t>1</a:t>
            </a:fld>
            <a:endParaRPr lang="en-GB"/>
          </a:p>
        </p:txBody>
      </p:sp>
    </p:spTree>
    <p:extLst>
      <p:ext uri="{BB962C8B-B14F-4D97-AF65-F5344CB8AC3E}">
        <p14:creationId xmlns:p14="http://schemas.microsoft.com/office/powerpoint/2010/main" val="184779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A2B92C-D6FE-4155-B4AE-796784BBC0C4}" type="slidenum">
              <a:rPr lang="en-GB" smtClean="0"/>
              <a:pPr/>
              <a:t>2</a:t>
            </a:fld>
            <a:endParaRPr lang="en-GB"/>
          </a:p>
        </p:txBody>
      </p:sp>
    </p:spTree>
    <p:extLst>
      <p:ext uri="{BB962C8B-B14F-4D97-AF65-F5344CB8AC3E}">
        <p14:creationId xmlns:p14="http://schemas.microsoft.com/office/powerpoint/2010/main" val="92180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A2B92C-D6FE-4155-B4AE-796784BBC0C4}" type="slidenum">
              <a:rPr lang="en-GB" smtClean="0"/>
              <a:pPr/>
              <a:t>3</a:t>
            </a:fld>
            <a:endParaRPr lang="en-GB"/>
          </a:p>
        </p:txBody>
      </p:sp>
    </p:spTree>
    <p:extLst>
      <p:ext uri="{BB962C8B-B14F-4D97-AF65-F5344CB8AC3E}">
        <p14:creationId xmlns:p14="http://schemas.microsoft.com/office/powerpoint/2010/main" val="109681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Prep – What Do You</a:t>
            </a:r>
            <a:r>
              <a:rPr lang="en-GB" baseline="0" dirty="0" smtClean="0"/>
              <a:t> Need?</a:t>
            </a:r>
          </a:p>
          <a:p>
            <a:r>
              <a:rPr lang="en-GB" baseline="0" dirty="0" smtClean="0"/>
              <a:t>Wash only once – </a:t>
            </a:r>
            <a:r>
              <a:rPr lang="en-GB" baseline="0" dirty="0" err="1" smtClean="0"/>
              <a:t>overwashing</a:t>
            </a:r>
            <a:r>
              <a:rPr lang="en-GB" baseline="0" dirty="0" smtClean="0"/>
              <a:t> affects the wool</a:t>
            </a:r>
          </a:p>
          <a:p>
            <a:r>
              <a:rPr lang="en-GB" baseline="0" dirty="0" smtClean="0"/>
              <a:t>Try and remove matts with soapy water and brushing them out</a:t>
            </a:r>
          </a:p>
          <a:p>
            <a:r>
              <a:rPr lang="en-GB" baseline="0" dirty="0" smtClean="0"/>
              <a:t>Useful implements, i.e. brushes?</a:t>
            </a:r>
            <a:endParaRPr lang="en-GB" dirty="0"/>
          </a:p>
        </p:txBody>
      </p:sp>
      <p:sp>
        <p:nvSpPr>
          <p:cNvPr id="4" name="Slide Number Placeholder 3"/>
          <p:cNvSpPr>
            <a:spLocks noGrp="1"/>
          </p:cNvSpPr>
          <p:nvPr>
            <p:ph type="sldNum" sz="quarter" idx="10"/>
          </p:nvPr>
        </p:nvSpPr>
        <p:spPr/>
        <p:txBody>
          <a:bodyPr/>
          <a:lstStyle/>
          <a:p>
            <a:fld id="{7EA2B92C-D6FE-4155-B4AE-796784BBC0C4}" type="slidenum">
              <a:rPr lang="en-GB" smtClean="0"/>
              <a:pPr/>
              <a:t>4</a:t>
            </a:fld>
            <a:endParaRPr lang="en-GB"/>
          </a:p>
        </p:txBody>
      </p:sp>
    </p:spTree>
    <p:extLst>
      <p:ext uri="{BB962C8B-B14F-4D97-AF65-F5344CB8AC3E}">
        <p14:creationId xmlns:p14="http://schemas.microsoft.com/office/powerpoint/2010/main" val="14918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E25A8C-7966-4F15-BDF2-822EA59EF83D}" type="datetimeFigureOut">
              <a:rPr lang="en-GB" smtClean="0"/>
              <a:pPr/>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26E11-EA5F-4866-BB26-8E9232E66E2B}" type="slidenum">
              <a:rPr lang="en-GB" smtClean="0"/>
              <a:pPr/>
              <a:t>‹#›</a:t>
            </a:fld>
            <a:endParaRPr lang="en-GB"/>
          </a:p>
        </p:txBody>
      </p:sp>
    </p:spTree>
    <p:extLst>
      <p:ext uri="{BB962C8B-B14F-4D97-AF65-F5344CB8AC3E}">
        <p14:creationId xmlns:p14="http://schemas.microsoft.com/office/powerpoint/2010/main" val="143135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E25A8C-7966-4F15-BDF2-822EA59EF83D}" type="datetimeFigureOut">
              <a:rPr lang="en-GB" smtClean="0"/>
              <a:pPr/>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26E11-EA5F-4866-BB26-8E9232E66E2B}" type="slidenum">
              <a:rPr lang="en-GB" smtClean="0"/>
              <a:pPr/>
              <a:t>‹#›</a:t>
            </a:fld>
            <a:endParaRPr lang="en-GB"/>
          </a:p>
        </p:txBody>
      </p:sp>
    </p:spTree>
    <p:extLst>
      <p:ext uri="{BB962C8B-B14F-4D97-AF65-F5344CB8AC3E}">
        <p14:creationId xmlns:p14="http://schemas.microsoft.com/office/powerpoint/2010/main" val="252303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E25A8C-7966-4F15-BDF2-822EA59EF83D}" type="datetimeFigureOut">
              <a:rPr lang="en-GB" smtClean="0"/>
              <a:pPr/>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26E11-EA5F-4866-BB26-8E9232E66E2B}" type="slidenum">
              <a:rPr lang="en-GB" smtClean="0"/>
              <a:pPr/>
              <a:t>‹#›</a:t>
            </a:fld>
            <a:endParaRPr lang="en-GB"/>
          </a:p>
        </p:txBody>
      </p:sp>
    </p:spTree>
    <p:extLst>
      <p:ext uri="{BB962C8B-B14F-4D97-AF65-F5344CB8AC3E}">
        <p14:creationId xmlns:p14="http://schemas.microsoft.com/office/powerpoint/2010/main" val="245181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E25A8C-7966-4F15-BDF2-822EA59EF83D}" type="datetimeFigureOut">
              <a:rPr lang="en-GB" smtClean="0"/>
              <a:pPr/>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26E11-EA5F-4866-BB26-8E9232E66E2B}" type="slidenum">
              <a:rPr lang="en-GB" smtClean="0"/>
              <a:pPr/>
              <a:t>‹#›</a:t>
            </a:fld>
            <a:endParaRPr lang="en-GB"/>
          </a:p>
        </p:txBody>
      </p:sp>
    </p:spTree>
    <p:extLst>
      <p:ext uri="{BB962C8B-B14F-4D97-AF65-F5344CB8AC3E}">
        <p14:creationId xmlns:p14="http://schemas.microsoft.com/office/powerpoint/2010/main" val="321725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25A8C-7966-4F15-BDF2-822EA59EF83D}" type="datetimeFigureOut">
              <a:rPr lang="en-GB" smtClean="0"/>
              <a:pPr/>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326E11-EA5F-4866-BB26-8E9232E66E2B}" type="slidenum">
              <a:rPr lang="en-GB" smtClean="0"/>
              <a:pPr/>
              <a:t>‹#›</a:t>
            </a:fld>
            <a:endParaRPr lang="en-GB"/>
          </a:p>
        </p:txBody>
      </p:sp>
    </p:spTree>
    <p:extLst>
      <p:ext uri="{BB962C8B-B14F-4D97-AF65-F5344CB8AC3E}">
        <p14:creationId xmlns:p14="http://schemas.microsoft.com/office/powerpoint/2010/main" val="248337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E25A8C-7966-4F15-BDF2-822EA59EF83D}" type="datetimeFigureOut">
              <a:rPr lang="en-GB" smtClean="0"/>
              <a:pPr/>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326E11-EA5F-4866-BB26-8E9232E66E2B}" type="slidenum">
              <a:rPr lang="en-GB" smtClean="0"/>
              <a:pPr/>
              <a:t>‹#›</a:t>
            </a:fld>
            <a:endParaRPr lang="en-GB"/>
          </a:p>
        </p:txBody>
      </p:sp>
    </p:spTree>
    <p:extLst>
      <p:ext uri="{BB962C8B-B14F-4D97-AF65-F5344CB8AC3E}">
        <p14:creationId xmlns:p14="http://schemas.microsoft.com/office/powerpoint/2010/main" val="139662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E25A8C-7966-4F15-BDF2-822EA59EF83D}" type="datetimeFigureOut">
              <a:rPr lang="en-GB" smtClean="0"/>
              <a:pPr/>
              <a:t>24/07/2018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326E11-EA5F-4866-BB26-8E9232E66E2B}" type="slidenum">
              <a:rPr lang="en-GB" smtClean="0"/>
              <a:pPr/>
              <a:t>‹#›</a:t>
            </a:fld>
            <a:endParaRPr lang="en-GB"/>
          </a:p>
        </p:txBody>
      </p:sp>
    </p:spTree>
    <p:extLst>
      <p:ext uri="{BB962C8B-B14F-4D97-AF65-F5344CB8AC3E}">
        <p14:creationId xmlns:p14="http://schemas.microsoft.com/office/powerpoint/2010/main" val="128446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E25A8C-7966-4F15-BDF2-822EA59EF83D}" type="datetimeFigureOut">
              <a:rPr lang="en-GB" smtClean="0"/>
              <a:pPr/>
              <a:t>24/07/2018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326E11-EA5F-4866-BB26-8E9232E66E2B}" type="slidenum">
              <a:rPr lang="en-GB" smtClean="0"/>
              <a:pPr/>
              <a:t>‹#›</a:t>
            </a:fld>
            <a:endParaRPr lang="en-GB"/>
          </a:p>
        </p:txBody>
      </p:sp>
    </p:spTree>
    <p:extLst>
      <p:ext uri="{BB962C8B-B14F-4D97-AF65-F5344CB8AC3E}">
        <p14:creationId xmlns:p14="http://schemas.microsoft.com/office/powerpoint/2010/main" val="281169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5A8C-7966-4F15-BDF2-822EA59EF83D}" type="datetimeFigureOut">
              <a:rPr lang="en-GB" smtClean="0"/>
              <a:pPr/>
              <a:t>24/07/2018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326E11-EA5F-4866-BB26-8E9232E66E2B}" type="slidenum">
              <a:rPr lang="en-GB" smtClean="0"/>
              <a:pPr/>
              <a:t>‹#›</a:t>
            </a:fld>
            <a:endParaRPr lang="en-GB"/>
          </a:p>
        </p:txBody>
      </p:sp>
    </p:spTree>
    <p:extLst>
      <p:ext uri="{BB962C8B-B14F-4D97-AF65-F5344CB8AC3E}">
        <p14:creationId xmlns:p14="http://schemas.microsoft.com/office/powerpoint/2010/main" val="3349177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25A8C-7966-4F15-BDF2-822EA59EF83D}" type="datetimeFigureOut">
              <a:rPr lang="en-GB" smtClean="0"/>
              <a:pPr/>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326E11-EA5F-4866-BB26-8E9232E66E2B}" type="slidenum">
              <a:rPr lang="en-GB" smtClean="0"/>
              <a:pPr/>
              <a:t>‹#›</a:t>
            </a:fld>
            <a:endParaRPr lang="en-GB"/>
          </a:p>
        </p:txBody>
      </p:sp>
    </p:spTree>
    <p:extLst>
      <p:ext uri="{BB962C8B-B14F-4D97-AF65-F5344CB8AC3E}">
        <p14:creationId xmlns:p14="http://schemas.microsoft.com/office/powerpoint/2010/main" val="23105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25A8C-7966-4F15-BDF2-822EA59EF83D}" type="datetimeFigureOut">
              <a:rPr lang="en-GB" smtClean="0"/>
              <a:pPr/>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326E11-EA5F-4866-BB26-8E9232E66E2B}" type="slidenum">
              <a:rPr lang="en-GB" smtClean="0"/>
              <a:pPr/>
              <a:t>‹#›</a:t>
            </a:fld>
            <a:endParaRPr lang="en-GB"/>
          </a:p>
        </p:txBody>
      </p:sp>
    </p:spTree>
    <p:extLst>
      <p:ext uri="{BB962C8B-B14F-4D97-AF65-F5344CB8AC3E}">
        <p14:creationId xmlns:p14="http://schemas.microsoft.com/office/powerpoint/2010/main" val="2161146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5A8C-7966-4F15-BDF2-822EA59EF83D}" type="datetimeFigureOut">
              <a:rPr lang="en-GB" smtClean="0"/>
              <a:pPr/>
              <a:t>24/07/2018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26E11-EA5F-4866-BB26-8E9232E66E2B}" type="slidenum">
              <a:rPr lang="en-GB" smtClean="0"/>
              <a:pPr/>
              <a:t>‹#›</a:t>
            </a:fld>
            <a:endParaRPr lang="en-GB"/>
          </a:p>
        </p:txBody>
      </p:sp>
    </p:spTree>
    <p:extLst>
      <p:ext uri="{BB962C8B-B14F-4D97-AF65-F5344CB8AC3E}">
        <p14:creationId xmlns:p14="http://schemas.microsoft.com/office/powerpoint/2010/main" val="379086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showtime-supplies.co.uk/" TargetMode="External"/><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516" y="256469"/>
            <a:ext cx="7772400" cy="1470025"/>
          </a:xfrm>
        </p:spPr>
        <p:txBody>
          <a:bodyPr>
            <a:normAutofit fontScale="90000"/>
          </a:bodyPr>
          <a:lstStyle/>
          <a:p>
            <a:r>
              <a:rPr lang="en-GB" dirty="0" smtClean="0"/>
              <a:t>Get </a:t>
            </a:r>
            <a:r>
              <a:rPr lang="en-GB" dirty="0"/>
              <a:t>Show Ready!  </a:t>
            </a:r>
            <a:r>
              <a:rPr lang="en-GB" dirty="0" smtClean="0"/>
              <a:t/>
            </a:r>
            <a:br>
              <a:rPr lang="en-GB" dirty="0" smtClean="0"/>
            </a:br>
            <a:r>
              <a:rPr lang="en-GB" dirty="0" smtClean="0"/>
              <a:t>Washing </a:t>
            </a:r>
            <a:r>
              <a:rPr lang="en-GB" dirty="0"/>
              <a:t>Your Valais </a:t>
            </a:r>
            <a:r>
              <a:rPr lang="en-GB" dirty="0" err="1"/>
              <a:t>Blacknose</a:t>
            </a:r>
            <a:r>
              <a:rPr lang="en-GB" dirty="0"/>
              <a:t> </a:t>
            </a:r>
            <a:r>
              <a:rPr lang="en-GB" dirty="0" smtClean="0"/>
              <a:t/>
            </a:r>
            <a:br>
              <a:rPr lang="en-GB" dirty="0" smtClean="0"/>
            </a:br>
            <a:r>
              <a:rPr lang="en-GB" dirty="0" smtClean="0"/>
              <a:t>TIPS</a:t>
            </a:r>
            <a:endParaRPr lang="en-GB" dirty="0"/>
          </a:p>
        </p:txBody>
      </p:sp>
      <p:pic>
        <p:nvPicPr>
          <p:cNvPr id="4" name="Picture 3" descr="image1 (1).jpeg"/>
          <p:cNvPicPr>
            <a:picLocks noChangeAspect="1"/>
          </p:cNvPicPr>
          <p:nvPr/>
        </p:nvPicPr>
        <p:blipFill>
          <a:blip r:embed="rId3" cstate="print"/>
          <a:stretch>
            <a:fillRect/>
          </a:stretch>
        </p:blipFill>
        <p:spPr>
          <a:xfrm>
            <a:off x="1259632" y="1960730"/>
            <a:ext cx="6516216" cy="4401108"/>
          </a:xfrm>
          <a:prstGeom prst="rect">
            <a:avLst/>
          </a:prstGeom>
        </p:spPr>
      </p:pic>
    </p:spTree>
    <p:extLst>
      <p:ext uri="{BB962C8B-B14F-4D97-AF65-F5344CB8AC3E}">
        <p14:creationId xmlns:p14="http://schemas.microsoft.com/office/powerpoint/2010/main" val="1543969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a:t>What Are You Aiming For?</a:t>
            </a:r>
          </a:p>
        </p:txBody>
      </p:sp>
      <p:pic>
        <p:nvPicPr>
          <p:cNvPr id="1026" name="Picture 2" descr="C:\Users\Andrew's\OneDrive\Desktop files\Files 2018\AK-B files\New folder\4-Highland-Breeze-9051.jpg"/>
          <p:cNvPicPr>
            <a:picLocks noGrp="1" noChangeAspect="1" noChangeArrowheads="1"/>
          </p:cNvPicPr>
          <p:nvPr>
            <p:ph idx="1"/>
          </p:nvPr>
        </p:nvPicPr>
        <p:blipFill>
          <a:blip r:embed="rId3" cstate="print"/>
          <a:srcRect/>
          <a:stretch>
            <a:fillRect/>
          </a:stretch>
        </p:blipFill>
        <p:spPr bwMode="auto">
          <a:xfrm>
            <a:off x="1043608" y="1196752"/>
            <a:ext cx="3998005" cy="2664296"/>
          </a:xfrm>
          <a:prstGeom prst="rect">
            <a:avLst/>
          </a:prstGeom>
          <a:noFill/>
        </p:spPr>
      </p:pic>
      <p:pic>
        <p:nvPicPr>
          <p:cNvPr id="6" name="Picture 5" descr="Overall-Reserve-Champ-Westmorland-Dancer-0595a.jpg"/>
          <p:cNvPicPr>
            <a:picLocks noChangeAspect="1"/>
          </p:cNvPicPr>
          <p:nvPr/>
        </p:nvPicPr>
        <p:blipFill>
          <a:blip r:embed="rId4" cstate="print"/>
          <a:stretch>
            <a:fillRect/>
          </a:stretch>
        </p:blipFill>
        <p:spPr>
          <a:xfrm>
            <a:off x="5364088" y="1196752"/>
            <a:ext cx="3312368" cy="2674936"/>
          </a:xfrm>
          <a:prstGeom prst="rect">
            <a:avLst/>
          </a:prstGeom>
        </p:spPr>
      </p:pic>
      <p:sp>
        <p:nvSpPr>
          <p:cNvPr id="10" name="TextBox 9"/>
          <p:cNvSpPr txBox="1"/>
          <p:nvPr/>
        </p:nvSpPr>
        <p:spPr>
          <a:xfrm>
            <a:off x="1043608" y="4077072"/>
            <a:ext cx="7776864" cy="1754326"/>
          </a:xfrm>
          <a:prstGeom prst="rect">
            <a:avLst/>
          </a:prstGeom>
          <a:noFill/>
        </p:spPr>
        <p:txBody>
          <a:bodyPr wrap="square" rtlCol="0">
            <a:spAutoFit/>
          </a:bodyPr>
          <a:lstStyle/>
          <a:p>
            <a:pPr lvl="0" eaLnBrk="0" fontAlgn="base" hangingPunct="0">
              <a:spcBef>
                <a:spcPct val="0"/>
              </a:spcBef>
              <a:spcAft>
                <a:spcPct val="0"/>
              </a:spcAft>
              <a:buFontTx/>
              <a:buChar char="•"/>
              <a:tabLst>
                <a:tab pos="457200" algn="l"/>
              </a:tabLst>
            </a:pPr>
            <a:r>
              <a:rPr lang="en-GB" dirty="0" smtClean="0">
                <a:latin typeface="+mj-lt"/>
                <a:ea typeface="Times New Roman" pitchFamily="18" charset="0"/>
                <a:cs typeface="Times New Roman" pitchFamily="18" charset="0"/>
              </a:rPr>
              <a:t>  Fleece staple length should be about 10 cm (5-6 months growth – sheep  </a:t>
            </a:r>
          </a:p>
          <a:p>
            <a:pPr lvl="0" eaLnBrk="0" fontAlgn="base" hangingPunct="0">
              <a:spcBef>
                <a:spcPct val="0"/>
              </a:spcBef>
              <a:spcAft>
                <a:spcPct val="0"/>
              </a:spcAft>
              <a:tabLst>
                <a:tab pos="457200" algn="l"/>
              </a:tabLst>
            </a:pPr>
            <a:r>
              <a:rPr lang="en-GB" dirty="0" smtClean="0">
                <a:latin typeface="+mj-lt"/>
                <a:ea typeface="Times New Roman" pitchFamily="18" charset="0"/>
                <a:cs typeface="Times New Roman" pitchFamily="18" charset="0"/>
              </a:rPr>
              <a:t>    should be shorn twice yearly)</a:t>
            </a:r>
            <a:endParaRPr lang="en-GB" sz="1600" dirty="0" smtClean="0">
              <a:latin typeface="+mj-lt"/>
              <a:ea typeface="Calibri" pitchFamily="34" charset="0"/>
              <a:cs typeface="Times New Roman" pitchFamily="18" charset="0"/>
            </a:endParaRPr>
          </a:p>
          <a:p>
            <a:pPr lvl="0" eaLnBrk="0" fontAlgn="base" hangingPunct="0">
              <a:spcBef>
                <a:spcPct val="0"/>
              </a:spcBef>
              <a:spcAft>
                <a:spcPct val="0"/>
              </a:spcAft>
              <a:buFontTx/>
              <a:buChar char="•"/>
              <a:tabLst>
                <a:tab pos="457200" algn="l"/>
              </a:tabLst>
            </a:pPr>
            <a:r>
              <a:rPr lang="en-GB" dirty="0" smtClean="0">
                <a:latin typeface="+mj-lt"/>
                <a:ea typeface="Times New Roman" pitchFamily="18" charset="0"/>
                <a:cs typeface="Times New Roman" pitchFamily="18" charset="0"/>
              </a:rPr>
              <a:t>  Wool should be natural, even and balanced out over the whole body, including      </a:t>
            </a:r>
          </a:p>
          <a:p>
            <a:pPr lvl="0" eaLnBrk="0" fontAlgn="base" hangingPunct="0">
              <a:spcBef>
                <a:spcPct val="0"/>
              </a:spcBef>
              <a:spcAft>
                <a:spcPct val="0"/>
              </a:spcAft>
              <a:tabLst>
                <a:tab pos="457200" algn="l"/>
              </a:tabLst>
            </a:pPr>
            <a:r>
              <a:rPr lang="en-GB" dirty="0" smtClean="0">
                <a:latin typeface="+mj-lt"/>
                <a:ea typeface="Times New Roman" pitchFamily="18" charset="0"/>
                <a:cs typeface="Times New Roman" pitchFamily="18" charset="0"/>
              </a:rPr>
              <a:t>    the head and legs</a:t>
            </a:r>
            <a:endParaRPr lang="en-GB" sz="1600" dirty="0" smtClean="0">
              <a:latin typeface="+mj-lt"/>
              <a:ea typeface="Calibri" pitchFamily="34" charset="0"/>
              <a:cs typeface="Times New Roman" pitchFamily="18" charset="0"/>
            </a:endParaRPr>
          </a:p>
          <a:p>
            <a:pPr lvl="0" eaLnBrk="0" fontAlgn="base" hangingPunct="0">
              <a:spcBef>
                <a:spcPct val="0"/>
              </a:spcBef>
              <a:spcAft>
                <a:spcPct val="0"/>
              </a:spcAft>
              <a:buFontTx/>
              <a:buChar char="•"/>
              <a:tabLst>
                <a:tab pos="457200" algn="l"/>
              </a:tabLst>
            </a:pPr>
            <a:r>
              <a:rPr lang="en-GB" dirty="0" smtClean="0">
                <a:latin typeface="+mj-lt"/>
                <a:ea typeface="Times New Roman" pitchFamily="18" charset="0"/>
                <a:cs typeface="Times New Roman" pitchFamily="18" charset="0"/>
              </a:rPr>
              <a:t>  Fleece should be white and clean</a:t>
            </a:r>
          </a:p>
          <a:p>
            <a:pPr lvl="0" eaLnBrk="0" fontAlgn="base" hangingPunct="0">
              <a:spcBef>
                <a:spcPct val="0"/>
              </a:spcBef>
              <a:spcAft>
                <a:spcPct val="0"/>
              </a:spcAft>
              <a:buFontTx/>
              <a:buChar char="•"/>
              <a:tabLst>
                <a:tab pos="457200" algn="l"/>
              </a:tabLst>
            </a:pPr>
            <a:r>
              <a:rPr lang="en-GB" dirty="0" smtClean="0">
                <a:latin typeface="+mj-lt"/>
                <a:ea typeface="Times New Roman" pitchFamily="18" charset="0"/>
                <a:cs typeface="Arial" pitchFamily="34" charset="0"/>
              </a:rPr>
              <a:t>  Docked tails must be in line with the top of the black markings on hocks</a:t>
            </a:r>
            <a:endParaRPr lang="en-GB" sz="2800" dirty="0" smtClean="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76365"/>
            <a:ext cx="8229600" cy="1143000"/>
          </a:xfrm>
        </p:spPr>
        <p:txBody>
          <a:bodyPr/>
          <a:lstStyle/>
          <a:p>
            <a:r>
              <a:rPr lang="en-GB" sz="4000" u="sng" dirty="0" smtClean="0"/>
              <a:t>Useful Products &amp; Implements</a:t>
            </a:r>
            <a:endParaRPr lang="en-GB"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3148" y="2467238"/>
            <a:ext cx="1808828"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8837" y="2501292"/>
            <a:ext cx="191452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AutoShape 2" descr="Image result for spon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4144389" y="5459985"/>
            <a:ext cx="5119222" cy="1200329"/>
          </a:xfrm>
          <a:prstGeom prst="rect">
            <a:avLst/>
          </a:prstGeom>
        </p:spPr>
        <p:txBody>
          <a:bodyPr wrap="none">
            <a:spAutoFit/>
          </a:bodyPr>
          <a:lstStyle/>
          <a:p>
            <a:r>
              <a:rPr lang="en-GB" dirty="0" smtClean="0"/>
              <a:t>Examples of various shampoos above. </a:t>
            </a:r>
          </a:p>
          <a:p>
            <a:r>
              <a:rPr lang="en-GB" dirty="0" smtClean="0"/>
              <a:t>Can be found in any local agriculture stores or online</a:t>
            </a:r>
          </a:p>
          <a:p>
            <a:r>
              <a:rPr lang="en-GB" dirty="0">
                <a:hlinkClick r:id="rId5"/>
              </a:rPr>
              <a:t>http://www.showtime-supplies.co.uk/</a:t>
            </a:r>
            <a:endParaRPr lang="en-GB" dirty="0"/>
          </a:p>
          <a:p>
            <a:endParaRPr lang="en-GB" dirty="0" smtClean="0"/>
          </a:p>
        </p:txBody>
      </p:sp>
      <p:pic>
        <p:nvPicPr>
          <p:cNvPr id="6" name="Content Placeholder 5"/>
          <p:cNvPicPr>
            <a:picLocks noGrp="1" noChangeAspect="1"/>
          </p:cNvPicPr>
          <p:nvPr>
            <p:ph idx="1"/>
          </p:nvPr>
        </p:nvPicPr>
        <p:blipFill>
          <a:blip r:embed="rId6"/>
          <a:stretch>
            <a:fillRect/>
          </a:stretch>
        </p:blipFill>
        <p:spPr>
          <a:xfrm>
            <a:off x="1803252" y="3124291"/>
            <a:ext cx="1295400" cy="2047875"/>
          </a:xfrm>
          <a:prstGeom prst="rect">
            <a:avLst/>
          </a:prstGeom>
        </p:spPr>
      </p:pic>
      <p:pic>
        <p:nvPicPr>
          <p:cNvPr id="5" name="Picture 4"/>
          <p:cNvPicPr>
            <a:picLocks noChangeAspect="1"/>
          </p:cNvPicPr>
          <p:nvPr/>
        </p:nvPicPr>
        <p:blipFill>
          <a:blip r:embed="rId7"/>
          <a:stretch>
            <a:fillRect/>
          </a:stretch>
        </p:blipFill>
        <p:spPr>
          <a:xfrm>
            <a:off x="5321339" y="2487343"/>
            <a:ext cx="1981809" cy="2845867"/>
          </a:xfrm>
          <a:prstGeom prst="rect">
            <a:avLst/>
          </a:prstGeom>
        </p:spPr>
      </p:pic>
      <p:pic>
        <p:nvPicPr>
          <p:cNvPr id="8" name="Picture 7"/>
          <p:cNvPicPr>
            <a:picLocks noChangeAspect="1"/>
          </p:cNvPicPr>
          <p:nvPr/>
        </p:nvPicPr>
        <p:blipFill>
          <a:blip r:embed="rId8"/>
          <a:stretch>
            <a:fillRect/>
          </a:stretch>
        </p:blipFill>
        <p:spPr>
          <a:xfrm rot="1450767">
            <a:off x="299639" y="1843320"/>
            <a:ext cx="2257425" cy="1971675"/>
          </a:xfrm>
          <a:prstGeom prst="rect">
            <a:avLst/>
          </a:prstGeom>
        </p:spPr>
      </p:pic>
      <p:pic>
        <p:nvPicPr>
          <p:cNvPr id="9" name="Picture 8"/>
          <p:cNvPicPr>
            <a:picLocks noChangeAspect="1"/>
          </p:cNvPicPr>
          <p:nvPr/>
        </p:nvPicPr>
        <p:blipFill>
          <a:blip r:embed="rId9"/>
          <a:stretch>
            <a:fillRect/>
          </a:stretch>
        </p:blipFill>
        <p:spPr>
          <a:xfrm rot="20439469">
            <a:off x="286373" y="3609982"/>
            <a:ext cx="1543050" cy="1933575"/>
          </a:xfrm>
          <a:prstGeom prst="rect">
            <a:avLst/>
          </a:prstGeom>
        </p:spPr>
      </p:pic>
      <p:pic>
        <p:nvPicPr>
          <p:cNvPr id="10" name="Picture 9"/>
          <p:cNvPicPr>
            <a:picLocks noChangeAspect="1"/>
          </p:cNvPicPr>
          <p:nvPr/>
        </p:nvPicPr>
        <p:blipFill>
          <a:blip r:embed="rId10"/>
          <a:stretch>
            <a:fillRect/>
          </a:stretch>
        </p:blipFill>
        <p:spPr>
          <a:xfrm>
            <a:off x="2359904" y="1093542"/>
            <a:ext cx="542925" cy="1171575"/>
          </a:xfrm>
          <a:prstGeom prst="rect">
            <a:avLst/>
          </a:prstGeom>
        </p:spPr>
      </p:pic>
      <p:sp>
        <p:nvSpPr>
          <p:cNvPr id="14" name="Rectangle 13"/>
          <p:cNvSpPr/>
          <p:nvPr/>
        </p:nvSpPr>
        <p:spPr>
          <a:xfrm>
            <a:off x="161325" y="5437323"/>
            <a:ext cx="3917354" cy="923330"/>
          </a:xfrm>
          <a:prstGeom prst="rect">
            <a:avLst/>
          </a:prstGeom>
        </p:spPr>
        <p:txBody>
          <a:bodyPr wrap="none">
            <a:spAutoFit/>
          </a:bodyPr>
          <a:lstStyle/>
          <a:p>
            <a:r>
              <a:rPr lang="en-GB" dirty="0" smtClean="0"/>
              <a:t>Slicker, soft-pin and T-Shaped</a:t>
            </a:r>
          </a:p>
          <a:p>
            <a:r>
              <a:rPr lang="en-GB" dirty="0" smtClean="0"/>
              <a:t>grooming brushes are helpful for knots </a:t>
            </a:r>
          </a:p>
          <a:p>
            <a:r>
              <a:rPr lang="en-GB" dirty="0"/>
              <a:t>a</a:t>
            </a:r>
            <a:r>
              <a:rPr lang="en-GB" dirty="0" smtClean="0"/>
              <a:t>round the head and legs</a:t>
            </a:r>
          </a:p>
        </p:txBody>
      </p:sp>
      <p:sp>
        <p:nvSpPr>
          <p:cNvPr id="15" name="Rectangle 14"/>
          <p:cNvSpPr/>
          <p:nvPr/>
        </p:nvSpPr>
        <p:spPr>
          <a:xfrm>
            <a:off x="2902829" y="1398081"/>
            <a:ext cx="2557751" cy="646331"/>
          </a:xfrm>
          <a:prstGeom prst="rect">
            <a:avLst/>
          </a:prstGeom>
        </p:spPr>
        <p:txBody>
          <a:bodyPr wrap="none">
            <a:spAutoFit/>
          </a:bodyPr>
          <a:lstStyle/>
          <a:p>
            <a:r>
              <a:rPr lang="en-GB" dirty="0" smtClean="0"/>
              <a:t>Fairy liquid helps to ease </a:t>
            </a:r>
          </a:p>
          <a:p>
            <a:r>
              <a:rPr lang="en-GB" dirty="0" smtClean="0"/>
              <a:t>out stubborn knots</a:t>
            </a:r>
          </a:p>
        </p:txBody>
      </p:sp>
    </p:spTree>
    <p:extLst>
      <p:ext uri="{BB962C8B-B14F-4D97-AF65-F5344CB8AC3E}">
        <p14:creationId xmlns:p14="http://schemas.microsoft.com/office/powerpoint/2010/main" val="996687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692" y="28650"/>
            <a:ext cx="8229600" cy="592038"/>
          </a:xfrm>
        </p:spPr>
        <p:txBody>
          <a:bodyPr>
            <a:normAutofit/>
          </a:bodyPr>
          <a:lstStyle/>
          <a:p>
            <a:r>
              <a:rPr lang="en-GB" sz="2800" u="sng" dirty="0" smtClean="0"/>
              <a:t>Recommended Items </a:t>
            </a:r>
            <a:endParaRPr lang="en-GB" sz="2800" u="sng" dirty="0"/>
          </a:p>
        </p:txBody>
      </p:sp>
      <p:sp>
        <p:nvSpPr>
          <p:cNvPr id="3" name="Content Placeholder 2"/>
          <p:cNvSpPr>
            <a:spLocks noGrp="1"/>
          </p:cNvSpPr>
          <p:nvPr>
            <p:ph idx="1"/>
          </p:nvPr>
        </p:nvSpPr>
        <p:spPr>
          <a:xfrm>
            <a:off x="448692" y="908720"/>
            <a:ext cx="8229600" cy="1512168"/>
          </a:xfrm>
        </p:spPr>
        <p:txBody>
          <a:bodyPr>
            <a:normAutofit fontScale="85000" lnSpcReduction="20000"/>
          </a:bodyPr>
          <a:lstStyle/>
          <a:p>
            <a:r>
              <a:rPr lang="en-GB" sz="2800" dirty="0" smtClean="0"/>
              <a:t>Extra large plastic container (</a:t>
            </a:r>
            <a:r>
              <a:rPr lang="en-GB" sz="2800" dirty="0" err="1" smtClean="0"/>
              <a:t>e.g</a:t>
            </a:r>
            <a:r>
              <a:rPr lang="en-GB" sz="2800" dirty="0" smtClean="0"/>
              <a:t> cut down IBC) or bath tub</a:t>
            </a:r>
          </a:p>
          <a:p>
            <a:r>
              <a:rPr lang="en-GB" sz="2800" dirty="0" smtClean="0"/>
              <a:t>Dressing Stand</a:t>
            </a:r>
          </a:p>
          <a:p>
            <a:r>
              <a:rPr lang="en-GB" sz="2800" dirty="0" smtClean="0"/>
              <a:t>Buckets, the more the merrier </a:t>
            </a:r>
          </a:p>
          <a:p>
            <a:r>
              <a:rPr lang="en-GB" sz="2800" dirty="0" smtClean="0"/>
              <a:t>Helpers, lots of them</a:t>
            </a:r>
          </a:p>
        </p:txBody>
      </p:sp>
      <p:pic>
        <p:nvPicPr>
          <p:cNvPr id="4" name="Content Placeholder 3" descr="image3.jpeg"/>
          <p:cNvPicPr>
            <a:picLocks noChangeAspect="1"/>
          </p:cNvPicPr>
          <p:nvPr/>
        </p:nvPicPr>
        <p:blipFill>
          <a:blip r:embed="rId3" cstate="print"/>
          <a:stretch>
            <a:fillRect/>
          </a:stretch>
        </p:blipFill>
        <p:spPr>
          <a:xfrm>
            <a:off x="107504" y="3099833"/>
            <a:ext cx="2342582" cy="3474643"/>
          </a:xfrm>
          <a:prstGeom prst="rect">
            <a:avLst/>
          </a:prstGeom>
        </p:spPr>
      </p:pic>
      <p:pic>
        <p:nvPicPr>
          <p:cNvPr id="5" name="Content Placeholder 3" descr="image4.jpeg"/>
          <p:cNvPicPr>
            <a:picLocks noChangeAspect="1"/>
          </p:cNvPicPr>
          <p:nvPr/>
        </p:nvPicPr>
        <p:blipFill>
          <a:blip r:embed="rId4" cstate="print"/>
          <a:stretch>
            <a:fillRect/>
          </a:stretch>
        </p:blipFill>
        <p:spPr>
          <a:xfrm>
            <a:off x="2729474" y="3099833"/>
            <a:ext cx="3445616" cy="3474643"/>
          </a:xfrm>
          <a:prstGeom prst="rect">
            <a:avLst/>
          </a:prstGeom>
        </p:spPr>
      </p:pic>
      <p:pic>
        <p:nvPicPr>
          <p:cNvPr id="6" name="Content Placeholder 3" descr="image5.jpeg"/>
          <p:cNvPicPr>
            <a:picLocks noChangeAspect="1"/>
          </p:cNvPicPr>
          <p:nvPr/>
        </p:nvPicPr>
        <p:blipFill>
          <a:blip r:embed="rId5" cstate="print"/>
          <a:stretch>
            <a:fillRect/>
          </a:stretch>
        </p:blipFill>
        <p:spPr>
          <a:xfrm>
            <a:off x="6448852" y="3099833"/>
            <a:ext cx="2336394" cy="34746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589640" cy="5616624"/>
          </a:xfrm>
        </p:spPr>
        <p:txBody>
          <a:bodyPr>
            <a:noAutofit/>
          </a:bodyPr>
          <a:lstStyle/>
          <a:p>
            <a:r>
              <a:rPr lang="en-GB" sz="2000" dirty="0" smtClean="0"/>
              <a:t>Wet the head with warm water, using soapy liquid to tease and brush out any knots.  Rinse clean.  Repeat same process with the legs.  This is best done using a dressing stand and can save your back a little.  If you don’t have a stand, make a small pen with gates or tie up the sheep somewhere that is easy for you work.</a:t>
            </a:r>
          </a:p>
          <a:p>
            <a:pPr>
              <a:buNone/>
            </a:pPr>
            <a:endParaRPr lang="en-GB" sz="2000" dirty="0" smtClean="0"/>
          </a:p>
          <a:p>
            <a:r>
              <a:rPr lang="en-GB" sz="2000" dirty="0" smtClean="0"/>
              <a:t>Wash the sheep in a large container or bath of warm water and shampoo which you have chosen.  Rinse/dip clean.  If you don’t have a large container/bath you can use the dressing stand with buckets/hose for washing and rinsing.  Or again in a small pen or tied up.</a:t>
            </a:r>
          </a:p>
          <a:p>
            <a:pPr marL="0" indent="0">
              <a:buNone/>
            </a:pPr>
            <a:endParaRPr lang="en-GB" sz="2800" dirty="0"/>
          </a:p>
          <a:p>
            <a:r>
              <a:rPr lang="en-GB" sz="2000" dirty="0" smtClean="0"/>
              <a:t>After washing and rinsing – do not brush the fleece.  Allow the sheep to dry naturally to achieve best in the natural crimp.  The wool is one of the categories in which the sheep are graded.  If the fleece is brushed and the natural crimp lost, you can lose points in this area when being graded.  </a:t>
            </a:r>
          </a:p>
          <a:p>
            <a:endParaRPr lang="en-GB" sz="2000" dirty="0" smtClean="0"/>
          </a:p>
          <a:p>
            <a:r>
              <a:rPr lang="en-GB" sz="2000" dirty="0" smtClean="0"/>
              <a:t>You can use a blower to help speed up drying time.  Be careful not to get the fluffy look and keep the crimp defined.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Washing is hard work!</a:t>
            </a:r>
            <a:endParaRPr lang="en-GB" dirty="0"/>
          </a:p>
        </p:txBody>
      </p:sp>
      <p:sp>
        <p:nvSpPr>
          <p:cNvPr id="3" name="Content Placeholder 2"/>
          <p:cNvSpPr>
            <a:spLocks noGrp="1"/>
          </p:cNvSpPr>
          <p:nvPr>
            <p:ph idx="1"/>
          </p:nvPr>
        </p:nvSpPr>
        <p:spPr/>
        <p:txBody>
          <a:bodyPr/>
          <a:lstStyle/>
          <a:p>
            <a:pPr marL="0" indent="0" algn="ctr">
              <a:buNone/>
            </a:pPr>
            <a:r>
              <a:rPr lang="en-GB" dirty="0"/>
              <a:t>How </a:t>
            </a:r>
            <a:r>
              <a:rPr lang="en-GB" dirty="0" smtClean="0"/>
              <a:t>to get it done quicker?!</a:t>
            </a:r>
          </a:p>
          <a:p>
            <a:pPr marL="0" indent="0" algn="ctr">
              <a:buNone/>
            </a:pPr>
            <a:r>
              <a:rPr lang="en-GB" dirty="0" smtClean="0"/>
              <a:t>Bribe as many friends and family you can find </a:t>
            </a:r>
            <a:r>
              <a:rPr lang="en-GB" dirty="0" smtClean="0">
                <a:sym typeface="Wingdings" panose="05000000000000000000" pitchFamily="2" charset="2"/>
              </a:rPr>
              <a:t></a:t>
            </a:r>
            <a:endParaRPr lang="en-GB" dirty="0"/>
          </a:p>
          <a:p>
            <a:endParaRPr lang="en-GB" dirty="0"/>
          </a:p>
        </p:txBody>
      </p:sp>
    </p:spTree>
    <p:extLst>
      <p:ext uri="{BB962C8B-B14F-4D97-AF65-F5344CB8AC3E}">
        <p14:creationId xmlns:p14="http://schemas.microsoft.com/office/powerpoint/2010/main" val="847655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431</Words>
  <Application>Microsoft Office PowerPoint</Application>
  <PresentationFormat>On-screen Show (4:3)</PresentationFormat>
  <Paragraphs>41</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Get Show Ready!   Washing Your Valais Blacknose  TIPS</vt:lpstr>
      <vt:lpstr>What Are You Aiming For?</vt:lpstr>
      <vt:lpstr>Useful Products &amp; Implements</vt:lpstr>
      <vt:lpstr>Recommended Items </vt:lpstr>
      <vt:lpstr>PowerPoint Presentation</vt:lpstr>
      <vt:lpstr>Washing is hard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SHEEP WASHING TIPS</dc:title>
  <dc:creator>joe.bloggs</dc:creator>
  <cp:lastModifiedBy>joe.bloggs</cp:lastModifiedBy>
  <cp:revision>44</cp:revision>
  <dcterms:created xsi:type="dcterms:W3CDTF">2018-06-12T14:41:34Z</dcterms:created>
  <dcterms:modified xsi:type="dcterms:W3CDTF">2018-07-24T11:13:56Z</dcterms:modified>
</cp:coreProperties>
</file>